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7" r:id="rId3"/>
    <p:sldId id="257" r:id="rId4"/>
    <p:sldId id="264" r:id="rId5"/>
    <p:sldId id="258" r:id="rId6"/>
    <p:sldId id="259" r:id="rId7"/>
    <p:sldId id="265" r:id="rId8"/>
    <p:sldId id="260" r:id="rId9"/>
    <p:sldId id="261" r:id="rId10"/>
    <p:sldId id="270" r:id="rId11"/>
    <p:sldId id="262" r:id="rId12"/>
    <p:sldId id="263" r:id="rId13"/>
    <p:sldId id="266" r:id="rId14"/>
  </p:sldIdLst>
  <p:sldSz cx="14630400" cy="8229600"/>
  <p:notesSz cx="8229600" cy="14630400"/>
  <p:embeddedFontLst>
    <p:embeddedFont>
      <p:font typeface="Cabin" panose="020B0604020202020204" charset="0"/>
      <p:regular r:id="rId16"/>
    </p:embeddedFont>
    <p:embeddedFont>
      <p:font typeface="Unbounded" panose="020B0604020202020204" charset="0"/>
      <p:regular r:id="rId17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4" d="100"/>
          <a:sy n="54" d="100"/>
        </p:scale>
        <p:origin x="71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3019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0FDE4-86CB-F172-9DC4-99C5341DE9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B2DF66-63A0-1D7A-F6A7-D60E735EE5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E51139-1205-38AF-C758-0EC66958C4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FB883-3417-C8B3-403E-429B4EE8FD3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8047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063DBC-3D16-4F5D-6E62-312D42CA4B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73D57E-D3FE-BB97-E867-E99BD84130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D96578-9453-0739-65B8-5C67C4A7A4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407D18-1CE8-5659-9921-5BF9251BDA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907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59CF89-28A9-CF80-E8D9-FFDDCD5EA8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81F504-FE75-4A91-ACFC-13AFA66C50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5AA697-A5F9-D423-862A-687B3B8D17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2DB811-52BA-85B7-6303-63C2CF6B9C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2262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BDBE44-B086-D4C8-049F-989B4B8636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CF550D-97DB-3A24-7118-BBD492CD88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4A89DE-634E-704C-DC39-D06977D4C3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E0ACF2-AE8B-0F03-8017-7CD79B01FD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18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EA0F7E-53CA-C2C3-F3DF-FB831B16A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79C82A-DD07-4434-710B-77CE2BB6B3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B21F8C-26D2-512C-1984-CF7D95FB76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5E3BE1-6B3D-BAE0-A560-2A30787A4F6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445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4116" y="773906"/>
            <a:ext cx="7588568" cy="26146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Detección de COVID19 </a:t>
            </a:r>
            <a:r>
              <a:rPr lang="en-US" sz="4100" dirty="0" err="1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usando</a:t>
            </a:r>
            <a:r>
              <a:rPr lang="en-US" sz="41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CNN mediante Radiografías de Tórax vía Telegram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6264116" y="3721775"/>
            <a:ext cx="7588568" cy="1778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Presentamos un sistema innovador que utiliza Redes Neuronales Convolucionales (CNN) para detectar COVID19 en radiografías de tórax, accesible a través de un bot en Telegram. Esta herramienta busca ofrecer un diagnóstico rápido y automatizado, mejorando la precisión y eficiencia frente a la interpretación manual.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64116" y="5749885"/>
            <a:ext cx="7588568" cy="1066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Exploraremos desde la formación digital de imágenes hasta la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implementación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de la CNN y su integración en Telegram, destacando los procesos técnicos y resultados.</a:t>
            </a:r>
            <a:endParaRPr lang="en-US" sz="1700" dirty="0"/>
          </a:p>
        </p:txBody>
      </p:sp>
      <p:sp>
        <p:nvSpPr>
          <p:cNvPr id="6" name="Shape 3"/>
          <p:cNvSpPr/>
          <p:nvPr/>
        </p:nvSpPr>
        <p:spPr>
          <a:xfrm>
            <a:off x="11477384" y="7289154"/>
            <a:ext cx="355521" cy="355521"/>
          </a:xfrm>
          <a:prstGeom prst="roundRect">
            <a:avLst>
              <a:gd name="adj" fmla="val 25717428"/>
            </a:avLst>
          </a:prstGeom>
          <a:solidFill>
            <a:srgbClr val="D2377F"/>
          </a:solidFill>
          <a:ln w="7620">
            <a:solidFill>
              <a:srgbClr val="4D4D51"/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7" name="Text 4"/>
          <p:cNvSpPr/>
          <p:nvPr/>
        </p:nvSpPr>
        <p:spPr>
          <a:xfrm>
            <a:off x="11587219" y="7418158"/>
            <a:ext cx="135850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Cabin Medium" pitchFamily="34" charset="0"/>
                <a:ea typeface="Cabin Medium" pitchFamily="34" charset="-122"/>
                <a:cs typeface="Cabin Medium" pitchFamily="34" charset="-120"/>
              </a:rPr>
              <a:t>DG</a:t>
            </a:r>
            <a:endParaRPr lang="en-US" sz="750" dirty="0"/>
          </a:p>
        </p:txBody>
      </p:sp>
      <p:sp>
        <p:nvSpPr>
          <p:cNvPr id="8" name="Text 5"/>
          <p:cNvSpPr/>
          <p:nvPr/>
        </p:nvSpPr>
        <p:spPr>
          <a:xfrm>
            <a:off x="12015241" y="7272486"/>
            <a:ext cx="2082998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150" b="1" dirty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por Dorian  Garcia</a:t>
            </a:r>
            <a:endParaRPr lang="en-US" sz="215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8A67448B-D0D9-5236-CE9E-68BC23540B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8750" y="7726755"/>
            <a:ext cx="1771650" cy="4000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7B1120-E88B-8597-370D-4AF9FC8ED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143BB8D-9430-15A0-5E92-2E677A9196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60F035CA-3F0D-2996-FB41-6CDCBC18EF5F}"/>
              </a:ext>
            </a:extLst>
          </p:cNvPr>
          <p:cNvSpPr/>
          <p:nvPr/>
        </p:nvSpPr>
        <p:spPr>
          <a:xfrm>
            <a:off x="6254472" y="926187"/>
            <a:ext cx="7607856" cy="1936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Implementación de la CNN para Clasificación Automática</a:t>
            </a:r>
            <a:endParaRPr lang="en-US" sz="4050" dirty="0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E3CD3971-BA10-1830-8A35-8B419BC2A219}"/>
              </a:ext>
            </a:extLst>
          </p:cNvPr>
          <p:cNvSpPr/>
          <p:nvPr/>
        </p:nvSpPr>
        <p:spPr>
          <a:xfrm>
            <a:off x="6254472" y="3191589"/>
            <a:ext cx="3694271" cy="2297192"/>
          </a:xfrm>
          <a:prstGeom prst="roundRect">
            <a:avLst>
              <a:gd name="adj" fmla="val 1433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9C79D77D-BA94-8C1D-2628-6113CD7BADAE}"/>
              </a:ext>
            </a:extLst>
          </p:cNvPr>
          <p:cNvSpPr/>
          <p:nvPr/>
        </p:nvSpPr>
        <p:spPr>
          <a:xfrm>
            <a:off x="6473904" y="3411022"/>
            <a:ext cx="2581870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Dataset</a:t>
            </a:r>
            <a:endParaRPr lang="en-US" sz="20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E9CFA1B0-CEFC-F691-8125-A9F88B542689}"/>
              </a:ext>
            </a:extLst>
          </p:cNvPr>
          <p:cNvSpPr/>
          <p:nvPr/>
        </p:nvSpPr>
        <p:spPr>
          <a:xfrm>
            <a:off x="6473904" y="3865364"/>
            <a:ext cx="3255407" cy="1403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 utilizó un dataset público con 7,232 imágenes etiquetadas en COVID y Normal, disponible en Kaggle.</a:t>
            </a:r>
            <a:endParaRPr lang="en-US" sz="1700" dirty="0"/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45C2C720-5194-493C-5123-A20D12027886}"/>
              </a:ext>
            </a:extLst>
          </p:cNvPr>
          <p:cNvSpPr/>
          <p:nvPr/>
        </p:nvSpPr>
        <p:spPr>
          <a:xfrm>
            <a:off x="10168176" y="3191589"/>
            <a:ext cx="3694271" cy="2297192"/>
          </a:xfrm>
          <a:prstGeom prst="roundRect">
            <a:avLst>
              <a:gd name="adj" fmla="val 1433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C92C3BCA-4B81-CEED-2D8D-74695F21EF8B}"/>
              </a:ext>
            </a:extLst>
          </p:cNvPr>
          <p:cNvSpPr/>
          <p:nvPr/>
        </p:nvSpPr>
        <p:spPr>
          <a:xfrm>
            <a:off x="10387608" y="3411022"/>
            <a:ext cx="2861667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Preprocesamiento</a:t>
            </a:r>
            <a:endParaRPr lang="en-US" sz="200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8F33E3F1-8114-A4B2-3FB6-0BAFC8B9695D}"/>
              </a:ext>
            </a:extLst>
          </p:cNvPr>
          <p:cNvSpPr/>
          <p:nvPr/>
        </p:nvSpPr>
        <p:spPr>
          <a:xfrm>
            <a:off x="10387608" y="3865364"/>
            <a:ext cx="3255407" cy="1403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Las imágenes se redimensionaron a 224x224 píxeles y se normalizaron para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escalas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de  valores entre 0 y 1.</a:t>
            </a:r>
            <a:endParaRPr lang="en-US" sz="1700" dirty="0"/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EE2ADE59-98F4-6BE2-0309-105C1676ADF6}"/>
              </a:ext>
            </a:extLst>
          </p:cNvPr>
          <p:cNvSpPr/>
          <p:nvPr/>
        </p:nvSpPr>
        <p:spPr>
          <a:xfrm>
            <a:off x="6254472" y="5708213"/>
            <a:ext cx="7607856" cy="1595199"/>
          </a:xfrm>
          <a:prstGeom prst="roundRect">
            <a:avLst>
              <a:gd name="adj" fmla="val 2064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BDB42E28-55F6-E704-1EEE-17F73ADE77BB}"/>
              </a:ext>
            </a:extLst>
          </p:cNvPr>
          <p:cNvSpPr/>
          <p:nvPr/>
        </p:nvSpPr>
        <p:spPr>
          <a:xfrm>
            <a:off x="6473904" y="5927646"/>
            <a:ext cx="3064073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Augmentation</a:t>
            </a:r>
            <a:endParaRPr lang="en-US" sz="2000" dirty="0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919B9E0E-33F7-0D05-DE85-6FA7666D6CB0}"/>
              </a:ext>
            </a:extLst>
          </p:cNvPr>
          <p:cNvSpPr/>
          <p:nvPr/>
        </p:nvSpPr>
        <p:spPr>
          <a:xfrm>
            <a:off x="6473904" y="6381988"/>
            <a:ext cx="7168991" cy="701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 aplicaron rotaciones, zoom, desplazamientos y volteos para mejorar la generalización del modelo.</a:t>
            </a:r>
            <a:endParaRPr lang="en-US" sz="1700" dirty="0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382A9F57-82D9-E50B-08D7-7C779254F0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57070" y="7715012"/>
            <a:ext cx="1771650" cy="400050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297A7421-B4F9-959F-D550-43F5DF8BE1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6400" y="3000856"/>
            <a:ext cx="9144000" cy="1032868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CAF35E11-1A69-CDC9-6C21-91FD0D99A0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952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5420" y="882134"/>
            <a:ext cx="7685961" cy="12253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Técnicas de Data Augmentation Aplicadas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215420" y="2419945"/>
            <a:ext cx="468630" cy="46863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5" name="Text 2"/>
          <p:cNvSpPr/>
          <p:nvPr/>
        </p:nvSpPr>
        <p:spPr>
          <a:xfrm>
            <a:off x="6302693" y="2470487"/>
            <a:ext cx="294084" cy="367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892290" y="2491502"/>
            <a:ext cx="2450783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Rotación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892290" y="2922627"/>
            <a:ext cx="7009090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Rotación aleatoria hasta 20 grados para evitar dependencia de orientación.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15420" y="3672602"/>
            <a:ext cx="468630" cy="46863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9" name="Text 6"/>
          <p:cNvSpPr/>
          <p:nvPr/>
        </p:nvSpPr>
        <p:spPr>
          <a:xfrm>
            <a:off x="6302693" y="3723144"/>
            <a:ext cx="294084" cy="367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6892290" y="3744158"/>
            <a:ext cx="2553057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Desplazamientos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6892290" y="4175284"/>
            <a:ext cx="7009090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Movimiento horizontal y vertical hasta 10% para simular variaciones de posición.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215420" y="4925258"/>
            <a:ext cx="468630" cy="46863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3" name="Text 10"/>
          <p:cNvSpPr/>
          <p:nvPr/>
        </p:nvSpPr>
        <p:spPr>
          <a:xfrm>
            <a:off x="6302693" y="4975800"/>
            <a:ext cx="294084" cy="367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6892290" y="4996815"/>
            <a:ext cx="3112889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Zoom y Cizallamiento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6892290" y="5427940"/>
            <a:ext cx="700909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Zoom aleatorio hasta 10% y deformación angular para simular perspectivas diversas.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215420" y="6511290"/>
            <a:ext cx="468630" cy="46863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7" name="Text 14"/>
          <p:cNvSpPr/>
          <p:nvPr/>
        </p:nvSpPr>
        <p:spPr>
          <a:xfrm>
            <a:off x="6302693" y="6561832"/>
            <a:ext cx="294084" cy="367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6892290" y="6582847"/>
            <a:ext cx="2511862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Volteo Horizontal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6892290" y="7013972"/>
            <a:ext cx="7009090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Volteo aleatorio para aprovechar simetría en los datos.</a:t>
            </a:r>
            <a:endParaRPr lang="en-US" sz="1600" dirty="0"/>
          </a:p>
        </p:txBody>
      </p:sp>
      <p:pic>
        <p:nvPicPr>
          <p:cNvPr id="20" name="Imagen 19" descr="Texto&#10;&#10;El contenido generado por IA puede ser incorrecto.">
            <a:extLst>
              <a:ext uri="{FF2B5EF4-FFF2-40B4-BE49-F238E27FC236}">
                <a16:creationId xmlns:a16="http://schemas.microsoft.com/office/drawing/2014/main" id="{F82A2B3C-1189-F304-96EB-B290F5B32D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5350" y="4966394"/>
            <a:ext cx="3667125" cy="3263206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E5222403-D524-F9E0-510D-18D7F646F0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85050" y="7726754"/>
            <a:ext cx="1771650" cy="4000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85787"/>
            <a:ext cx="1028902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Resumen y Aplicación Práctica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Objetivo Final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79357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Crear un sistema accesible vía Telegram que permita a usuarios subir radiografías y recibir diagnóstico automático de COVID19.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Beneficios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379357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Diagnóstico rápido, reducción de carga para especialistas y mayor precisión en detección temprana.</a:t>
            </a:r>
            <a:endParaRPr lang="en-US" sz="185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DADC3E70-DF71-D1AB-8CD7-1FA291A38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58923" y="7738630"/>
            <a:ext cx="1771650" cy="40005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1B6E7C-F692-373F-C54E-F4B6AEF51C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9F2F2002-9785-825F-7D2B-6C7B2B05C3FA}"/>
              </a:ext>
            </a:extLst>
          </p:cNvPr>
          <p:cNvSpPr/>
          <p:nvPr/>
        </p:nvSpPr>
        <p:spPr>
          <a:xfrm>
            <a:off x="2060882" y="2505694"/>
            <a:ext cx="10289024" cy="3621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9600" dirty="0">
                <a:solidFill>
                  <a:schemeClr val="bg1"/>
                </a:solidFill>
              </a:rPr>
              <a:t>Muchas Gracias por </a:t>
            </a:r>
          </a:p>
          <a:p>
            <a:pPr marL="0" indent="0" algn="ctr">
              <a:lnSpc>
                <a:spcPts val="5500"/>
              </a:lnSpc>
              <a:buNone/>
            </a:pPr>
            <a:endParaRPr lang="en-US" sz="9600" dirty="0">
              <a:solidFill>
                <a:schemeClr val="bg1"/>
              </a:solidFill>
            </a:endParaRPr>
          </a:p>
          <a:p>
            <a:pPr marL="0" indent="0" algn="ctr">
              <a:lnSpc>
                <a:spcPts val="5500"/>
              </a:lnSpc>
              <a:buNone/>
            </a:pPr>
            <a:r>
              <a:rPr lang="en-US" sz="9600" dirty="0">
                <a:solidFill>
                  <a:schemeClr val="bg1"/>
                </a:solidFill>
              </a:rPr>
              <a:t>la atención </a:t>
            </a:r>
          </a:p>
          <a:p>
            <a:pPr marL="0" indent="0" algn="ctr">
              <a:lnSpc>
                <a:spcPts val="5500"/>
              </a:lnSpc>
              <a:buNone/>
            </a:pPr>
            <a:endParaRPr lang="en-US" sz="9600" dirty="0">
              <a:solidFill>
                <a:schemeClr val="bg1"/>
              </a:solidFill>
            </a:endParaRPr>
          </a:p>
          <a:p>
            <a:pPr marL="0" indent="0" algn="ctr">
              <a:lnSpc>
                <a:spcPts val="5500"/>
              </a:lnSpc>
              <a:buNone/>
            </a:pPr>
            <a:r>
              <a:rPr lang="en-US" sz="9600" dirty="0">
                <a:solidFill>
                  <a:schemeClr val="bg1"/>
                </a:solidFill>
              </a:rPr>
              <a:t>dispensada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275F983-484E-63B1-E8B9-E4D7CACFD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58923" y="7738630"/>
            <a:ext cx="1771650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492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9FD883-AB8A-F319-24E3-B220DA1F40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A7E23F24-43A8-1E5F-F478-78C449E633C9}"/>
              </a:ext>
            </a:extLst>
          </p:cNvPr>
          <p:cNvSpPr/>
          <p:nvPr/>
        </p:nvSpPr>
        <p:spPr>
          <a:xfrm>
            <a:off x="919867" y="2039778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Temas a tratar</a:t>
            </a:r>
            <a:endParaRPr lang="en-US" sz="44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284407E0-1307-F7DF-FE03-7A40BCEBB3FF}"/>
              </a:ext>
            </a:extLst>
          </p:cNvPr>
          <p:cNvSpPr/>
          <p:nvPr/>
        </p:nvSpPr>
        <p:spPr>
          <a:xfrm>
            <a:off x="837724" y="3481864"/>
            <a:ext cx="401264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</a:rPr>
              <a:t>Introducción</a:t>
            </a:r>
            <a:endParaRPr lang="en-US" sz="22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0E00C916-A976-C199-1CF0-C5D40AC4A8DC}"/>
              </a:ext>
            </a:extLst>
          </p:cNvPr>
          <p:cNvSpPr/>
          <p:nvPr/>
        </p:nvSpPr>
        <p:spPr>
          <a:xfrm>
            <a:off x="837724" y="4073128"/>
            <a:ext cx="6185535" cy="59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Objetivos</a:t>
            </a:r>
            <a:endParaRPr lang="en-US" sz="2400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B87275A0-F465-0CB4-A1F3-DB23F6A45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7793" y="7766353"/>
            <a:ext cx="1771650" cy="400050"/>
          </a:xfrm>
          <a:prstGeom prst="rect">
            <a:avLst/>
          </a:prstGeom>
        </p:spPr>
      </p:pic>
      <p:sp>
        <p:nvSpPr>
          <p:cNvPr id="7" name="Text 2">
            <a:extLst>
              <a:ext uri="{FF2B5EF4-FFF2-40B4-BE49-F238E27FC236}">
                <a16:creationId xmlns:a16="http://schemas.microsoft.com/office/drawing/2014/main" id="{4E8ABE93-CA57-15DA-11A7-B012AEAD7D69}"/>
              </a:ext>
            </a:extLst>
          </p:cNvPr>
          <p:cNvSpPr/>
          <p:nvPr/>
        </p:nvSpPr>
        <p:spPr>
          <a:xfrm>
            <a:off x="837723" y="4667003"/>
            <a:ext cx="6185535" cy="807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CAD6DE"/>
                </a:solidFill>
                <a:latin typeface="Cabin" pitchFamily="34" charset="0"/>
              </a:rPr>
              <a:t>Como se forma la imagen digital de una radiografía de tórax</a:t>
            </a:r>
            <a:endParaRPr lang="en-US" sz="2400" dirty="0"/>
          </a:p>
        </p:txBody>
      </p:sp>
      <p:sp>
        <p:nvSpPr>
          <p:cNvPr id="8" name="Text 2">
            <a:extLst>
              <a:ext uri="{FF2B5EF4-FFF2-40B4-BE49-F238E27FC236}">
                <a16:creationId xmlns:a16="http://schemas.microsoft.com/office/drawing/2014/main" id="{08E68772-E0A2-2C81-EFBA-5F41E9BACD17}"/>
              </a:ext>
            </a:extLst>
          </p:cNvPr>
          <p:cNvSpPr/>
          <p:nvPr/>
        </p:nvSpPr>
        <p:spPr>
          <a:xfrm>
            <a:off x="811998" y="5674428"/>
            <a:ext cx="6503202" cy="807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CAD6DE"/>
                </a:solidFill>
                <a:latin typeface="Cabin" pitchFamily="34" charset="0"/>
              </a:rPr>
              <a:t>Papel de los filtros de convolución en la extracción de caracteristicas de una imagen radiológica</a:t>
            </a:r>
            <a:endParaRPr lang="en-US" sz="2400" dirty="0"/>
          </a:p>
        </p:txBody>
      </p:sp>
      <p:sp>
        <p:nvSpPr>
          <p:cNvPr id="9" name="Text 2">
            <a:extLst>
              <a:ext uri="{FF2B5EF4-FFF2-40B4-BE49-F238E27FC236}">
                <a16:creationId xmlns:a16="http://schemas.microsoft.com/office/drawing/2014/main" id="{3FAF5632-8785-1018-0B95-E2E043D3754D}"/>
              </a:ext>
            </a:extLst>
          </p:cNvPr>
          <p:cNvSpPr/>
          <p:nvPr/>
        </p:nvSpPr>
        <p:spPr>
          <a:xfrm>
            <a:off x="845648" y="6693717"/>
            <a:ext cx="6185535" cy="807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chemeClr val="bg1"/>
                </a:solidFill>
              </a:rPr>
              <a:t>Implementación de una CNN para la detección de COVID en una placa de tórax</a:t>
            </a:r>
          </a:p>
        </p:txBody>
      </p:sp>
      <p:sp>
        <p:nvSpPr>
          <p:cNvPr id="10" name="Text 1">
            <a:extLst>
              <a:ext uri="{FF2B5EF4-FFF2-40B4-BE49-F238E27FC236}">
                <a16:creationId xmlns:a16="http://schemas.microsoft.com/office/drawing/2014/main" id="{5C6D4D57-DF8D-E40A-4B85-2E812965A175}"/>
              </a:ext>
            </a:extLst>
          </p:cNvPr>
          <p:cNvSpPr/>
          <p:nvPr/>
        </p:nvSpPr>
        <p:spPr>
          <a:xfrm>
            <a:off x="811999" y="7707490"/>
            <a:ext cx="11478962" cy="400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</a:rPr>
              <a:t>Código implementado en python y prueba del modelo preentrenado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028505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9734" y="886539"/>
            <a:ext cx="7684532" cy="12265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Introducción y Objetivos del Proyecto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729734" y="2425779"/>
            <a:ext cx="7684532" cy="2307550"/>
          </a:xfrm>
          <a:prstGeom prst="roundRect">
            <a:avLst>
              <a:gd name="adj" fmla="val 1355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5" name="Text 2"/>
          <p:cNvSpPr/>
          <p:nvPr/>
        </p:nvSpPr>
        <p:spPr>
          <a:xfrm>
            <a:off x="938213" y="2634258"/>
            <a:ext cx="2453045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Introducción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938213" y="3065859"/>
            <a:ext cx="7267575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La pandemia de COVID19 impulsó la necesidad de diagnósticos rápidos. Las radiografías de tórax son clave, pero su interpretación manual es subjetiva y lenta.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38213" y="3857863"/>
            <a:ext cx="7267575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Las CNN permiten automatizar el análisis, identificando patrones característicos del virus con alta efectividad.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29734" y="4941808"/>
            <a:ext cx="7684532" cy="2401133"/>
          </a:xfrm>
          <a:prstGeom prst="roundRect">
            <a:avLst>
              <a:gd name="adj" fmla="val 1303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9" name="Text 6"/>
          <p:cNvSpPr/>
          <p:nvPr/>
        </p:nvSpPr>
        <p:spPr>
          <a:xfrm>
            <a:off x="938213" y="5150287"/>
            <a:ext cx="2453045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Objetivos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938213" y="5581888"/>
            <a:ext cx="7267575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Recolectar y preprocesar un dataset etiquetado.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938213" y="5988248"/>
            <a:ext cx="7267575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Entrenar una CNN para clasificación precisa.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938213" y="6394609"/>
            <a:ext cx="7267575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Implementar un bot en Telegram para subir imágenes y recibir resultados.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938213" y="6800969"/>
            <a:ext cx="7267575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Evaluar el modelo con métricas como precisión, recall y F1score.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3A2330-1F54-D291-82E7-0EE6C6416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29FEE9EB-034C-1B99-343E-DE17BACF670D}"/>
              </a:ext>
            </a:extLst>
          </p:cNvPr>
          <p:cNvSpPr/>
          <p:nvPr/>
        </p:nvSpPr>
        <p:spPr>
          <a:xfrm>
            <a:off x="837724" y="1475542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Principios Básicos de la Radiografía de Tórax</a:t>
            </a:r>
            <a:endParaRPr lang="en-US" sz="44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B8400DFD-74B6-75ED-5C40-B669920C5C1E}"/>
              </a:ext>
            </a:extLst>
          </p:cNvPr>
          <p:cNvSpPr/>
          <p:nvPr/>
        </p:nvSpPr>
        <p:spPr>
          <a:xfrm>
            <a:off x="837724" y="3481864"/>
            <a:ext cx="401264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Formación de la Imagen</a:t>
            </a:r>
            <a:endParaRPr lang="en-US" sz="22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9C24596E-B9C9-F4D4-CD43-E377C10D1749}"/>
              </a:ext>
            </a:extLst>
          </p:cNvPr>
          <p:cNvSpPr/>
          <p:nvPr/>
        </p:nvSpPr>
        <p:spPr>
          <a:xfrm>
            <a:off x="837724" y="4073128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La radiografía se obtiene exponiendo el cuerpo a rayos X que son absorbidos en diferentes grados según el tejido.</a:t>
            </a:r>
            <a:endParaRPr lang="en-US" sz="18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E2E76A08-C5E7-1458-18E1-7CF3D65D6AE7}"/>
              </a:ext>
            </a:extLst>
          </p:cNvPr>
          <p:cNvSpPr/>
          <p:nvPr/>
        </p:nvSpPr>
        <p:spPr>
          <a:xfrm>
            <a:off x="837724" y="5054560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Huesos y tejidos densos: absorben más y aparecen blancos.</a:t>
            </a:r>
            <a:endParaRPr lang="en-US" sz="185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E1882350-FC8A-CFC8-8E07-7A442E02F77F}"/>
              </a:ext>
            </a:extLst>
          </p:cNvPr>
          <p:cNvSpPr/>
          <p:nvPr/>
        </p:nvSpPr>
        <p:spPr>
          <a:xfrm>
            <a:off x="837724" y="590430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Pulmones llenos de aire: absorben menos y se ven oscuros.</a:t>
            </a:r>
            <a:endParaRPr lang="en-US" sz="1850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13A4B2D5-4294-6CB8-4194-DE94630CC0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026" y="2391250"/>
            <a:ext cx="5962650" cy="5387087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11864849-8873-67BD-756B-827909120E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27793" y="7766353"/>
            <a:ext cx="1771650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716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71896"/>
            <a:ext cx="12954952" cy="14606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Principios Básicos de la Radiografía de Tórax</a:t>
            </a:r>
            <a:endParaRPr lang="en-US" sz="4400" dirty="0"/>
          </a:p>
        </p:txBody>
      </p:sp>
      <p:sp>
        <p:nvSpPr>
          <p:cNvPr id="7" name="Text 5"/>
          <p:cNvSpPr/>
          <p:nvPr/>
        </p:nvSpPr>
        <p:spPr>
          <a:xfrm>
            <a:off x="8256029" y="3506692"/>
            <a:ext cx="349103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Intensidad de Píxeles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8256029" y="4073128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Cada píxel almacena un valor de intensidad en escala de grises de 0 (negro) a 255 (blanco), reflejando la absorción de rayos X.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256029" y="5304013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Las imágenes con COVID19 presentan opacidades irregulares grisáceas por inflamación y líquido acumulado.</a:t>
            </a:r>
            <a:endParaRPr lang="en-US" sz="1850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B9A50BAF-ADBF-AB13-ACBD-B136C07060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05100"/>
            <a:ext cx="8170224" cy="552450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E0F70237-FB19-CBBE-F149-A561AB1485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8750" y="7703003"/>
            <a:ext cx="1771650" cy="4000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8684" y="0"/>
            <a:ext cx="6111716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7716" y="964287"/>
            <a:ext cx="7588568" cy="1960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Filtros de Convolución en la Extracción de Características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777716" y="3258502"/>
            <a:ext cx="499943" cy="499943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5" name="Text 2"/>
          <p:cNvSpPr/>
          <p:nvPr/>
        </p:nvSpPr>
        <p:spPr>
          <a:xfrm>
            <a:off x="1499830" y="3334822"/>
            <a:ext cx="2634377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Función del Filtro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1499830" y="3794879"/>
            <a:ext cx="2933343" cy="1778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Un filtro de convolución es una matriz pequeña que se desliza sobre la imagen para extraer características locales como bordes y texturas.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710946" y="3258502"/>
            <a:ext cx="499943" cy="499943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8" name="Text 5"/>
          <p:cNvSpPr/>
          <p:nvPr/>
        </p:nvSpPr>
        <p:spPr>
          <a:xfrm>
            <a:off x="5433060" y="3334822"/>
            <a:ext cx="2614493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Conv2D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5433060" y="3794879"/>
            <a:ext cx="2933343" cy="1778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Esta capa aplica múltiples filtros para generar mapas de características que representan patrones jerárquicos en la imagen.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77716" y="6017538"/>
            <a:ext cx="499943" cy="499943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1" name="Text 8"/>
          <p:cNvSpPr/>
          <p:nvPr/>
        </p:nvSpPr>
        <p:spPr>
          <a:xfrm>
            <a:off x="1499830" y="6093857"/>
            <a:ext cx="2614493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MaxPooling2D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1499830" y="6553914"/>
            <a:ext cx="6866453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Reduce la dimensionalidad espacial, mejora la invariancia a traslaciones y disminuye la carga computacional en capas posteriores.</a:t>
            </a:r>
            <a:endParaRPr lang="en-US" sz="1700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1BF004F0-276F-D8BC-CECC-B622924C9A0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8684" y="2347098"/>
            <a:ext cx="6111716" cy="41703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77AE1195-7559-CD71-DB38-56F68A8E8F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7658" y="7290318"/>
            <a:ext cx="11761447" cy="93928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0B60DF-0178-A921-DEC4-5F8537327E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956290C-B791-D118-9549-EEDF6B2076F1}"/>
              </a:ext>
            </a:extLst>
          </p:cNvPr>
          <p:cNvSpPr/>
          <p:nvPr/>
        </p:nvSpPr>
        <p:spPr>
          <a:xfrm>
            <a:off x="837724" y="391887"/>
            <a:ext cx="12954952" cy="1282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Visualización de Filtros Aplicados a Radiografías</a:t>
            </a:r>
            <a:endParaRPr lang="en-US" sz="44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09FE8441-3910-30A8-A896-2CFA799CA251}"/>
              </a:ext>
            </a:extLst>
          </p:cNvPr>
          <p:cNvSpPr/>
          <p:nvPr/>
        </p:nvSpPr>
        <p:spPr>
          <a:xfrm>
            <a:off x="623968" y="4140041"/>
            <a:ext cx="434280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Resultado de Convolución</a:t>
            </a:r>
            <a:endParaRPr lang="en-US" sz="22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C1143017-C7E7-B865-97B7-7F5FDB822C3D}"/>
              </a:ext>
            </a:extLst>
          </p:cNvPr>
          <p:cNvSpPr/>
          <p:nvPr/>
        </p:nvSpPr>
        <p:spPr>
          <a:xfrm>
            <a:off x="75921" y="4731306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Aplicar filtros genera múltiples copias de la imagen con diferentes patrones destacados, facilitando la identificación 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 características relevantes.</a:t>
            </a:r>
            <a:endParaRPr lang="en-US" sz="185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E69766A-9302-8947-1545-BF498CFB3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6950" y="1816926"/>
            <a:ext cx="8553450" cy="6309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244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56260"/>
            <a:ext cx="12954952" cy="1413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Visualización de Filtros Aplicados a Radiografías</a:t>
            </a:r>
            <a:endParaRPr lang="en-US" sz="4400" dirty="0"/>
          </a:p>
        </p:txBody>
      </p:sp>
      <p:sp>
        <p:nvSpPr>
          <p:cNvPr id="5" name="Text 3"/>
          <p:cNvSpPr/>
          <p:nvPr/>
        </p:nvSpPr>
        <p:spPr>
          <a:xfrm>
            <a:off x="9265431" y="4174176"/>
            <a:ext cx="423433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Resultado de MaxPooling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9265431" y="4731306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La reducción espacial simplifica los mapas de 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características, manteniendo la información esencial 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para el aprendizaje del modelo.</a:t>
            </a:r>
            <a:endParaRPr lang="en-US" sz="185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95F9FA79-72DC-534E-8E56-BC18FAE252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42" y="2470068"/>
            <a:ext cx="8429625" cy="5403272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978BEDE8-3DA5-799F-5D2E-DDC02CE79F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85059"/>
            <a:ext cx="9153525" cy="5913911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EF17D998-D14E-B390-E0F6-21B8F5DC11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58750" y="7698920"/>
            <a:ext cx="1771650" cy="4000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4472" y="926187"/>
            <a:ext cx="7607856" cy="1936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Implementación de la CNN para Clasificación Automática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54472" y="3191589"/>
            <a:ext cx="3694271" cy="2297192"/>
          </a:xfrm>
          <a:prstGeom prst="roundRect">
            <a:avLst>
              <a:gd name="adj" fmla="val 1433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5" name="Text 2"/>
          <p:cNvSpPr/>
          <p:nvPr/>
        </p:nvSpPr>
        <p:spPr>
          <a:xfrm>
            <a:off x="6473904" y="3411022"/>
            <a:ext cx="2581870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Dataset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73904" y="3865364"/>
            <a:ext cx="3255407" cy="1403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 utilizó un dataset público con 7,232 imágenes etiquetadas en COVID y Normal, disponible en Kaggle.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8176" y="3191589"/>
            <a:ext cx="3694271" cy="2297192"/>
          </a:xfrm>
          <a:prstGeom prst="roundRect">
            <a:avLst>
              <a:gd name="adj" fmla="val 1433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8" name="Text 5"/>
          <p:cNvSpPr/>
          <p:nvPr/>
        </p:nvSpPr>
        <p:spPr>
          <a:xfrm>
            <a:off x="10387608" y="3411022"/>
            <a:ext cx="2861667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Preprocesamiento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0387608" y="3865364"/>
            <a:ext cx="3255407" cy="1403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Las imágenes se redimensionaron a 224x224 píxeles y se normalizaron para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escalas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de  valores entre 0 y 1.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54472" y="5708213"/>
            <a:ext cx="7607856" cy="1595199"/>
          </a:xfrm>
          <a:prstGeom prst="roundRect">
            <a:avLst>
              <a:gd name="adj" fmla="val 2064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1" name="Text 8"/>
          <p:cNvSpPr/>
          <p:nvPr/>
        </p:nvSpPr>
        <p:spPr>
          <a:xfrm>
            <a:off x="6473904" y="5927646"/>
            <a:ext cx="3064073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Augmentation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73904" y="6381988"/>
            <a:ext cx="7168991" cy="701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 aplicaron rotaciones, zoom, desplazamientos y volteos para mejorar la generalización del modelo.</a:t>
            </a:r>
            <a:endParaRPr lang="en-US" sz="1700" dirty="0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85BDE33A-8B79-1514-9FF3-AB073B421E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57070" y="7715012"/>
            <a:ext cx="1771650" cy="400050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D03DE043-6AD9-914C-F7CF-621E8606A8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6400" y="7196732"/>
            <a:ext cx="9144000" cy="103286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719</Words>
  <Application>Microsoft Office PowerPoint</Application>
  <PresentationFormat>Personalizado</PresentationFormat>
  <Paragraphs>96</Paragraphs>
  <Slides>13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Unbounded</vt:lpstr>
      <vt:lpstr>Cabin Bold</vt:lpstr>
      <vt:lpstr>Cabin</vt:lpstr>
      <vt:lpstr>Arial</vt:lpstr>
      <vt:lpstr>Cabin Medium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Dorian Garcia</cp:lastModifiedBy>
  <cp:revision>15</cp:revision>
  <dcterms:created xsi:type="dcterms:W3CDTF">2025-05-07T19:53:32Z</dcterms:created>
  <dcterms:modified xsi:type="dcterms:W3CDTF">2025-05-13T22:57:35Z</dcterms:modified>
</cp:coreProperties>
</file>